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72" r:id="rId1"/>
    <p:sldMasterId id="2147483819" r:id="rId2"/>
  </p:sldMasterIdLst>
  <p:notesMasterIdLst>
    <p:notesMasterId r:id="rId17"/>
  </p:notesMasterIdLst>
  <p:handoutMasterIdLst>
    <p:handoutMasterId r:id="rId18"/>
  </p:handoutMasterIdLst>
  <p:sldIdLst>
    <p:sldId id="256" r:id="rId3"/>
    <p:sldId id="282" r:id="rId4"/>
    <p:sldId id="286" r:id="rId5"/>
    <p:sldId id="288" r:id="rId6"/>
    <p:sldId id="285" r:id="rId7"/>
    <p:sldId id="292" r:id="rId8"/>
    <p:sldId id="294" r:id="rId9"/>
    <p:sldId id="297" r:id="rId10"/>
    <p:sldId id="293" r:id="rId11"/>
    <p:sldId id="295" r:id="rId12"/>
    <p:sldId id="290" r:id="rId13"/>
    <p:sldId id="291" r:id="rId14"/>
    <p:sldId id="296" r:id="rId15"/>
    <p:sldId id="281" r:id="rId1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yelet" initials="A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51B4"/>
    <a:srgbClr val="009900"/>
    <a:srgbClr val="E63E56"/>
    <a:srgbClr val="FF9900"/>
    <a:srgbClr val="AE589F"/>
    <a:srgbClr val="4A5FBA"/>
    <a:srgbClr val="3DC77C"/>
    <a:srgbClr val="57CD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713" autoAdjust="0"/>
  </p:normalViewPr>
  <p:slideViewPr>
    <p:cSldViewPr>
      <p:cViewPr varScale="1">
        <p:scale>
          <a:sx n="79" d="100"/>
          <a:sy n="79" d="100"/>
        </p:scale>
        <p:origin x="2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image" Target="../media/image4.wm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09A81E-2EC4-47C2-8C7A-704B88591232}" type="doc">
      <dgm:prSet loTypeId="urn:microsoft.com/office/officeart/2005/8/layout/target3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pPr rtl="1"/>
          <a:endParaRPr lang="he-IL"/>
        </a:p>
      </dgm:t>
    </dgm:pt>
    <dgm:pt modelId="{07ACFD76-809A-4FA5-A595-ECD1B772356C}" type="pres">
      <dgm:prSet presAssocID="{CD09A81E-2EC4-47C2-8C7A-704B8859123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he-IL"/>
        </a:p>
      </dgm:t>
    </dgm:pt>
  </dgm:ptLst>
  <dgm:cxnLst>
    <dgm:cxn modelId="{14C40F92-A651-4BFA-832E-C1B53705C5C3}" type="presOf" srcId="{CD09A81E-2EC4-47C2-8C7A-704B88591232}" destId="{07ACFD76-809A-4FA5-A595-ECD1B772356C}" srcOrd="0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5536DB-9F2F-4E77-A311-8BCFA0E26CB5}" type="doc">
      <dgm:prSet loTypeId="urn:microsoft.com/office/officeart/2005/8/layout/hList7#1" loCatId="relationship" qsTypeId="urn:microsoft.com/office/officeart/2005/8/quickstyle/simple2" qsCatId="simple" csTypeId="urn:microsoft.com/office/officeart/2005/8/colors/accent1_5" csCatId="accent1" phldr="1"/>
      <dgm:spPr/>
    </dgm:pt>
    <dgm:pt modelId="{0B2396C2-0A3F-4CC3-855A-FD66FCBCCD46}">
      <dgm:prSet phldrT="[טקסט]"/>
      <dgm:spPr/>
      <dgm:t>
        <a:bodyPr/>
        <a:lstStyle/>
        <a:p>
          <a:pPr rtl="1"/>
          <a:r>
            <a:rPr lang="he-IL" dirty="0" smtClean="0"/>
            <a:t>קונסורציום - </a:t>
          </a:r>
          <a:r>
            <a:rPr lang="en-US" dirty="0" smtClean="0"/>
            <a:t/>
          </a:r>
          <a:br>
            <a:rPr lang="en-US" dirty="0" smtClean="0"/>
          </a:br>
          <a:r>
            <a:rPr lang="he-IL" dirty="0" smtClean="0"/>
            <a:t>3 שותפים מ- 3 מדינות</a:t>
          </a:r>
          <a:endParaRPr lang="he-IL" dirty="0"/>
        </a:p>
      </dgm:t>
    </dgm:pt>
    <dgm:pt modelId="{F1F49610-85B9-45A9-B776-D2FE0A076C1F}" type="parTrans" cxnId="{3727887C-5AD1-4F55-8485-C7ED8CA2095C}">
      <dgm:prSet/>
      <dgm:spPr/>
      <dgm:t>
        <a:bodyPr/>
        <a:lstStyle/>
        <a:p>
          <a:pPr rtl="1"/>
          <a:endParaRPr lang="he-IL"/>
        </a:p>
      </dgm:t>
    </dgm:pt>
    <dgm:pt modelId="{2FB17B44-FAD1-4F25-9B95-A021F842DCC1}" type="sibTrans" cxnId="{3727887C-5AD1-4F55-8485-C7ED8CA2095C}">
      <dgm:prSet/>
      <dgm:spPr/>
      <dgm:t>
        <a:bodyPr/>
        <a:lstStyle/>
        <a:p>
          <a:pPr rtl="1"/>
          <a:endParaRPr lang="he-IL"/>
        </a:p>
      </dgm:t>
    </dgm:pt>
    <dgm:pt modelId="{5644EFB2-B8EE-4175-A254-45CA5C253770}">
      <dgm:prSet/>
      <dgm:spPr/>
      <dgm:t>
        <a:bodyPr/>
        <a:lstStyle/>
        <a:p>
          <a:pPr rtl="1"/>
          <a:r>
            <a:rPr lang="he-IL" dirty="0" smtClean="0"/>
            <a:t>חדשנות טכנולוגית</a:t>
          </a:r>
        </a:p>
      </dgm:t>
    </dgm:pt>
    <dgm:pt modelId="{743EC82A-9722-4F20-BFEB-581475891788}" type="parTrans" cxnId="{1AEE7DF3-CAFB-45F2-ACC8-70F963903E21}">
      <dgm:prSet/>
      <dgm:spPr/>
      <dgm:t>
        <a:bodyPr/>
        <a:lstStyle/>
        <a:p>
          <a:pPr rtl="1"/>
          <a:endParaRPr lang="he-IL"/>
        </a:p>
      </dgm:t>
    </dgm:pt>
    <dgm:pt modelId="{BB44A81D-2094-4488-B8BE-4D53BB77BFAF}" type="sibTrans" cxnId="{1AEE7DF3-CAFB-45F2-ACC8-70F963903E21}">
      <dgm:prSet/>
      <dgm:spPr/>
      <dgm:t>
        <a:bodyPr/>
        <a:lstStyle/>
        <a:p>
          <a:pPr rtl="1"/>
          <a:endParaRPr lang="he-IL"/>
        </a:p>
      </dgm:t>
    </dgm:pt>
    <dgm:pt modelId="{6D5B35D0-B09E-42A3-9F4B-4757A259936C}">
      <dgm:prSet/>
      <dgm:spPr/>
      <dgm:t>
        <a:bodyPr/>
        <a:lstStyle/>
        <a:p>
          <a:pPr rtl="1"/>
          <a:r>
            <a:rPr lang="he-IL" dirty="0" smtClean="0"/>
            <a:t>מענה מדויק לקול קורא</a:t>
          </a:r>
          <a:endParaRPr lang="he-IL" dirty="0"/>
        </a:p>
      </dgm:t>
    </dgm:pt>
    <dgm:pt modelId="{1383C2FA-F07D-4860-90CD-D2182E6EA68C}" type="parTrans" cxnId="{90A9D8D7-A551-471A-8BE2-238113FD4E5F}">
      <dgm:prSet/>
      <dgm:spPr/>
      <dgm:t>
        <a:bodyPr/>
        <a:lstStyle/>
        <a:p>
          <a:pPr rtl="1"/>
          <a:endParaRPr lang="he-IL"/>
        </a:p>
      </dgm:t>
    </dgm:pt>
    <dgm:pt modelId="{B970D421-71F4-4FE1-B020-C31DEDEFD263}" type="sibTrans" cxnId="{90A9D8D7-A551-471A-8BE2-238113FD4E5F}">
      <dgm:prSet/>
      <dgm:spPr/>
      <dgm:t>
        <a:bodyPr/>
        <a:lstStyle/>
        <a:p>
          <a:pPr rtl="1"/>
          <a:endParaRPr lang="he-IL"/>
        </a:p>
      </dgm:t>
    </dgm:pt>
    <dgm:pt modelId="{90A8F984-834C-4171-AC07-72404A6DE6AB}" type="pres">
      <dgm:prSet presAssocID="{305536DB-9F2F-4E77-A311-8BCFA0E26CB5}" presName="Name0" presStyleCnt="0">
        <dgm:presLayoutVars>
          <dgm:dir/>
          <dgm:resizeHandles val="exact"/>
        </dgm:presLayoutVars>
      </dgm:prSet>
      <dgm:spPr/>
    </dgm:pt>
    <dgm:pt modelId="{9518B124-9A3E-4722-A8BF-61F88C39F3AC}" type="pres">
      <dgm:prSet presAssocID="{305536DB-9F2F-4E77-A311-8BCFA0E26CB5}" presName="fgShape" presStyleLbl="fgShp" presStyleIdx="0" presStyleCnt="1"/>
      <dgm:spPr/>
    </dgm:pt>
    <dgm:pt modelId="{7A69977E-5229-41E3-ACCB-349D833ED093}" type="pres">
      <dgm:prSet presAssocID="{305536DB-9F2F-4E77-A311-8BCFA0E26CB5}" presName="linComp" presStyleCnt="0"/>
      <dgm:spPr/>
    </dgm:pt>
    <dgm:pt modelId="{9ABC2D58-9408-4CB1-B387-F0BF2CC9901F}" type="pres">
      <dgm:prSet presAssocID="{0B2396C2-0A3F-4CC3-855A-FD66FCBCCD46}" presName="compNode" presStyleCnt="0"/>
      <dgm:spPr/>
    </dgm:pt>
    <dgm:pt modelId="{3A6CE509-91CE-4AD0-B8AD-D807AEED11CD}" type="pres">
      <dgm:prSet presAssocID="{0B2396C2-0A3F-4CC3-855A-FD66FCBCCD46}" presName="bkgdShape" presStyleLbl="node1" presStyleIdx="0" presStyleCnt="3"/>
      <dgm:spPr/>
      <dgm:t>
        <a:bodyPr/>
        <a:lstStyle/>
        <a:p>
          <a:pPr rtl="1"/>
          <a:endParaRPr lang="he-IL"/>
        </a:p>
      </dgm:t>
    </dgm:pt>
    <dgm:pt modelId="{186F5330-92BF-420F-A4B0-B72432C33BF4}" type="pres">
      <dgm:prSet presAssocID="{0B2396C2-0A3F-4CC3-855A-FD66FCBCCD46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he-IL"/>
        </a:p>
      </dgm:t>
    </dgm:pt>
    <dgm:pt modelId="{264B5035-389F-4B08-A04A-3AFF8D257A90}" type="pres">
      <dgm:prSet presAssocID="{0B2396C2-0A3F-4CC3-855A-FD66FCBCCD46}" presName="invisiNode" presStyleLbl="node1" presStyleIdx="0" presStyleCnt="3"/>
      <dgm:spPr/>
    </dgm:pt>
    <dgm:pt modelId="{A168EA12-9CF8-41AE-873B-ABCF902CE26D}" type="pres">
      <dgm:prSet presAssocID="{0B2396C2-0A3F-4CC3-855A-FD66FCBCCD46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10FD9CC-C722-4F83-86A6-0EBFF6630CDD}" type="pres">
      <dgm:prSet presAssocID="{2FB17B44-FAD1-4F25-9B95-A021F842DCC1}" presName="sibTrans" presStyleLbl="sibTrans2D1" presStyleIdx="0" presStyleCnt="0"/>
      <dgm:spPr/>
      <dgm:t>
        <a:bodyPr/>
        <a:lstStyle/>
        <a:p>
          <a:endParaRPr lang="en-US"/>
        </a:p>
      </dgm:t>
    </dgm:pt>
    <dgm:pt modelId="{987D6A7C-345E-4F1D-9014-EBAB444D332E}" type="pres">
      <dgm:prSet presAssocID="{5644EFB2-B8EE-4175-A254-45CA5C253770}" presName="compNode" presStyleCnt="0"/>
      <dgm:spPr/>
    </dgm:pt>
    <dgm:pt modelId="{AE3966E3-0F12-4441-B3D4-DC850C9BFF79}" type="pres">
      <dgm:prSet presAssocID="{5644EFB2-B8EE-4175-A254-45CA5C253770}" presName="bkgdShape" presStyleLbl="node1" presStyleIdx="1" presStyleCnt="3"/>
      <dgm:spPr/>
      <dgm:t>
        <a:bodyPr/>
        <a:lstStyle/>
        <a:p>
          <a:endParaRPr lang="en-US"/>
        </a:p>
      </dgm:t>
    </dgm:pt>
    <dgm:pt modelId="{05E2515E-B234-4C41-9391-71674090D2A0}" type="pres">
      <dgm:prSet presAssocID="{5644EFB2-B8EE-4175-A254-45CA5C253770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F322DF-EDC8-4877-8EAE-7F5B56F8A642}" type="pres">
      <dgm:prSet presAssocID="{5644EFB2-B8EE-4175-A254-45CA5C253770}" presName="invisiNode" presStyleLbl="node1" presStyleIdx="1" presStyleCnt="3"/>
      <dgm:spPr/>
    </dgm:pt>
    <dgm:pt modelId="{7ED678CB-6B46-4AC0-B716-DCB5ECDFA72F}" type="pres">
      <dgm:prSet presAssocID="{5644EFB2-B8EE-4175-A254-45CA5C253770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6CD5849C-2A98-4963-9686-C91388DDC52C}" type="pres">
      <dgm:prSet presAssocID="{BB44A81D-2094-4488-B8BE-4D53BB77BFAF}" presName="sibTrans" presStyleLbl="sibTrans2D1" presStyleIdx="0" presStyleCnt="0"/>
      <dgm:spPr/>
      <dgm:t>
        <a:bodyPr/>
        <a:lstStyle/>
        <a:p>
          <a:endParaRPr lang="en-US"/>
        </a:p>
      </dgm:t>
    </dgm:pt>
    <dgm:pt modelId="{BFC6F819-19F7-4CDA-B6ED-6A9CD7231CDD}" type="pres">
      <dgm:prSet presAssocID="{6D5B35D0-B09E-42A3-9F4B-4757A259936C}" presName="compNode" presStyleCnt="0"/>
      <dgm:spPr/>
    </dgm:pt>
    <dgm:pt modelId="{9EC8C903-40E8-469E-899C-6664F4B4662E}" type="pres">
      <dgm:prSet presAssocID="{6D5B35D0-B09E-42A3-9F4B-4757A259936C}" presName="bkgdShape" presStyleLbl="node1" presStyleIdx="2" presStyleCnt="3" custLinFactNeighborX="1241" custLinFactNeighborY="5704"/>
      <dgm:spPr/>
      <dgm:t>
        <a:bodyPr/>
        <a:lstStyle/>
        <a:p>
          <a:endParaRPr lang="en-US"/>
        </a:p>
      </dgm:t>
    </dgm:pt>
    <dgm:pt modelId="{72BEA71B-0D9F-460E-9A78-1E801869532D}" type="pres">
      <dgm:prSet presAssocID="{6D5B35D0-B09E-42A3-9F4B-4757A259936C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461B89-D03B-422D-B27C-E32AC13B3083}" type="pres">
      <dgm:prSet presAssocID="{6D5B35D0-B09E-42A3-9F4B-4757A259936C}" presName="invisiNode" presStyleLbl="node1" presStyleIdx="2" presStyleCnt="3"/>
      <dgm:spPr/>
    </dgm:pt>
    <dgm:pt modelId="{8BCD9A15-FF0A-4114-8DCA-37A0A38BCFB8}" type="pres">
      <dgm:prSet presAssocID="{6D5B35D0-B09E-42A3-9F4B-4757A259936C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4962D342-8A51-4210-90EB-0C71765F7980}" type="presOf" srcId="{6D5B35D0-B09E-42A3-9F4B-4757A259936C}" destId="{9EC8C903-40E8-469E-899C-6664F4B4662E}" srcOrd="0" destOrd="0" presId="urn:microsoft.com/office/officeart/2005/8/layout/hList7#1"/>
    <dgm:cxn modelId="{3727887C-5AD1-4F55-8485-C7ED8CA2095C}" srcId="{305536DB-9F2F-4E77-A311-8BCFA0E26CB5}" destId="{0B2396C2-0A3F-4CC3-855A-FD66FCBCCD46}" srcOrd="0" destOrd="0" parTransId="{F1F49610-85B9-45A9-B776-D2FE0A076C1F}" sibTransId="{2FB17B44-FAD1-4F25-9B95-A021F842DCC1}"/>
    <dgm:cxn modelId="{02605CC8-B077-4063-B6B3-2786CCB0FD83}" type="presOf" srcId="{0B2396C2-0A3F-4CC3-855A-FD66FCBCCD46}" destId="{186F5330-92BF-420F-A4B0-B72432C33BF4}" srcOrd="1" destOrd="0" presId="urn:microsoft.com/office/officeart/2005/8/layout/hList7#1"/>
    <dgm:cxn modelId="{1AEE7DF3-CAFB-45F2-ACC8-70F963903E21}" srcId="{305536DB-9F2F-4E77-A311-8BCFA0E26CB5}" destId="{5644EFB2-B8EE-4175-A254-45CA5C253770}" srcOrd="1" destOrd="0" parTransId="{743EC82A-9722-4F20-BFEB-581475891788}" sibTransId="{BB44A81D-2094-4488-B8BE-4D53BB77BFAF}"/>
    <dgm:cxn modelId="{2709145B-1060-4D38-B4BD-4CBD22B2EC8A}" type="presOf" srcId="{2FB17B44-FAD1-4F25-9B95-A021F842DCC1}" destId="{410FD9CC-C722-4F83-86A6-0EBFF6630CDD}" srcOrd="0" destOrd="0" presId="urn:microsoft.com/office/officeart/2005/8/layout/hList7#1"/>
    <dgm:cxn modelId="{8C1E8F91-0FC6-433F-8F66-F39F6E2DB985}" type="presOf" srcId="{0B2396C2-0A3F-4CC3-855A-FD66FCBCCD46}" destId="{3A6CE509-91CE-4AD0-B8AD-D807AEED11CD}" srcOrd="0" destOrd="0" presId="urn:microsoft.com/office/officeart/2005/8/layout/hList7#1"/>
    <dgm:cxn modelId="{9A804F8E-50C4-4F82-A8AF-81074F52110B}" type="presOf" srcId="{BB44A81D-2094-4488-B8BE-4D53BB77BFAF}" destId="{6CD5849C-2A98-4963-9686-C91388DDC52C}" srcOrd="0" destOrd="0" presId="urn:microsoft.com/office/officeart/2005/8/layout/hList7#1"/>
    <dgm:cxn modelId="{ADC474EA-64A0-445F-A1F3-D6DED46C561D}" type="presOf" srcId="{5644EFB2-B8EE-4175-A254-45CA5C253770}" destId="{AE3966E3-0F12-4441-B3D4-DC850C9BFF79}" srcOrd="0" destOrd="0" presId="urn:microsoft.com/office/officeart/2005/8/layout/hList7#1"/>
    <dgm:cxn modelId="{8C722C5A-E275-49ED-B17D-514516534822}" type="presOf" srcId="{5644EFB2-B8EE-4175-A254-45CA5C253770}" destId="{05E2515E-B234-4C41-9391-71674090D2A0}" srcOrd="1" destOrd="0" presId="urn:microsoft.com/office/officeart/2005/8/layout/hList7#1"/>
    <dgm:cxn modelId="{C1A08D6C-AA9D-4E27-8B5E-00C2B1087F9E}" type="presOf" srcId="{305536DB-9F2F-4E77-A311-8BCFA0E26CB5}" destId="{90A8F984-834C-4171-AC07-72404A6DE6AB}" srcOrd="0" destOrd="0" presId="urn:microsoft.com/office/officeart/2005/8/layout/hList7#1"/>
    <dgm:cxn modelId="{E741E385-DD12-4DF8-A464-4F2DFE9539E4}" type="presOf" srcId="{6D5B35D0-B09E-42A3-9F4B-4757A259936C}" destId="{72BEA71B-0D9F-460E-9A78-1E801869532D}" srcOrd="1" destOrd="0" presId="urn:microsoft.com/office/officeart/2005/8/layout/hList7#1"/>
    <dgm:cxn modelId="{90A9D8D7-A551-471A-8BE2-238113FD4E5F}" srcId="{305536DB-9F2F-4E77-A311-8BCFA0E26CB5}" destId="{6D5B35D0-B09E-42A3-9F4B-4757A259936C}" srcOrd="2" destOrd="0" parTransId="{1383C2FA-F07D-4860-90CD-D2182E6EA68C}" sibTransId="{B970D421-71F4-4FE1-B020-C31DEDEFD263}"/>
    <dgm:cxn modelId="{0877021D-6C38-4D44-89E0-A0793B0D4666}" type="presParOf" srcId="{90A8F984-834C-4171-AC07-72404A6DE6AB}" destId="{9518B124-9A3E-4722-A8BF-61F88C39F3AC}" srcOrd="0" destOrd="0" presId="urn:microsoft.com/office/officeart/2005/8/layout/hList7#1"/>
    <dgm:cxn modelId="{3374EE0F-F316-46CF-848C-C909705A025E}" type="presParOf" srcId="{90A8F984-834C-4171-AC07-72404A6DE6AB}" destId="{7A69977E-5229-41E3-ACCB-349D833ED093}" srcOrd="1" destOrd="0" presId="urn:microsoft.com/office/officeart/2005/8/layout/hList7#1"/>
    <dgm:cxn modelId="{A43F72CB-D5B8-4C56-8E80-EA43179C3E88}" type="presParOf" srcId="{7A69977E-5229-41E3-ACCB-349D833ED093}" destId="{9ABC2D58-9408-4CB1-B387-F0BF2CC9901F}" srcOrd="0" destOrd="0" presId="urn:microsoft.com/office/officeart/2005/8/layout/hList7#1"/>
    <dgm:cxn modelId="{9B70DB98-B115-4CE8-A5D1-C36BF8437C9F}" type="presParOf" srcId="{9ABC2D58-9408-4CB1-B387-F0BF2CC9901F}" destId="{3A6CE509-91CE-4AD0-B8AD-D807AEED11CD}" srcOrd="0" destOrd="0" presId="urn:microsoft.com/office/officeart/2005/8/layout/hList7#1"/>
    <dgm:cxn modelId="{40A63BCA-04AC-4450-A300-68DF767ACEB9}" type="presParOf" srcId="{9ABC2D58-9408-4CB1-B387-F0BF2CC9901F}" destId="{186F5330-92BF-420F-A4B0-B72432C33BF4}" srcOrd="1" destOrd="0" presId="urn:microsoft.com/office/officeart/2005/8/layout/hList7#1"/>
    <dgm:cxn modelId="{FE4CFD35-B664-4A42-8480-821879495B6F}" type="presParOf" srcId="{9ABC2D58-9408-4CB1-B387-F0BF2CC9901F}" destId="{264B5035-389F-4B08-A04A-3AFF8D257A90}" srcOrd="2" destOrd="0" presId="urn:microsoft.com/office/officeart/2005/8/layout/hList7#1"/>
    <dgm:cxn modelId="{25CC69F9-3D69-4746-BB3A-209BBACDBAD9}" type="presParOf" srcId="{9ABC2D58-9408-4CB1-B387-F0BF2CC9901F}" destId="{A168EA12-9CF8-41AE-873B-ABCF902CE26D}" srcOrd="3" destOrd="0" presId="urn:microsoft.com/office/officeart/2005/8/layout/hList7#1"/>
    <dgm:cxn modelId="{DAB5F9E9-141A-4120-A5A6-BB8FD2E21557}" type="presParOf" srcId="{7A69977E-5229-41E3-ACCB-349D833ED093}" destId="{410FD9CC-C722-4F83-86A6-0EBFF6630CDD}" srcOrd="1" destOrd="0" presId="urn:microsoft.com/office/officeart/2005/8/layout/hList7#1"/>
    <dgm:cxn modelId="{DF739F20-CFF1-4E56-B7C7-8EF07D8DB108}" type="presParOf" srcId="{7A69977E-5229-41E3-ACCB-349D833ED093}" destId="{987D6A7C-345E-4F1D-9014-EBAB444D332E}" srcOrd="2" destOrd="0" presId="urn:microsoft.com/office/officeart/2005/8/layout/hList7#1"/>
    <dgm:cxn modelId="{2D0A2ECF-BFB9-4210-B628-CF393EB75D30}" type="presParOf" srcId="{987D6A7C-345E-4F1D-9014-EBAB444D332E}" destId="{AE3966E3-0F12-4441-B3D4-DC850C9BFF79}" srcOrd="0" destOrd="0" presId="urn:microsoft.com/office/officeart/2005/8/layout/hList7#1"/>
    <dgm:cxn modelId="{47D7FD28-E5F3-407B-B0D7-290649D1ED2D}" type="presParOf" srcId="{987D6A7C-345E-4F1D-9014-EBAB444D332E}" destId="{05E2515E-B234-4C41-9391-71674090D2A0}" srcOrd="1" destOrd="0" presId="urn:microsoft.com/office/officeart/2005/8/layout/hList7#1"/>
    <dgm:cxn modelId="{BBB53C51-8776-49ED-872C-43EB5D135E6F}" type="presParOf" srcId="{987D6A7C-345E-4F1D-9014-EBAB444D332E}" destId="{C4F322DF-EDC8-4877-8EAE-7F5B56F8A642}" srcOrd="2" destOrd="0" presId="urn:microsoft.com/office/officeart/2005/8/layout/hList7#1"/>
    <dgm:cxn modelId="{68FB0FE4-2D9B-43B9-8DAA-F1D430AAF65D}" type="presParOf" srcId="{987D6A7C-345E-4F1D-9014-EBAB444D332E}" destId="{7ED678CB-6B46-4AC0-B716-DCB5ECDFA72F}" srcOrd="3" destOrd="0" presId="urn:microsoft.com/office/officeart/2005/8/layout/hList7#1"/>
    <dgm:cxn modelId="{D53DE477-DBC3-4E58-AAD6-230B7A2CCC92}" type="presParOf" srcId="{7A69977E-5229-41E3-ACCB-349D833ED093}" destId="{6CD5849C-2A98-4963-9686-C91388DDC52C}" srcOrd="3" destOrd="0" presId="urn:microsoft.com/office/officeart/2005/8/layout/hList7#1"/>
    <dgm:cxn modelId="{CA167EAE-659F-45A2-B142-9EEB3ED01467}" type="presParOf" srcId="{7A69977E-5229-41E3-ACCB-349D833ED093}" destId="{BFC6F819-19F7-4CDA-B6ED-6A9CD7231CDD}" srcOrd="4" destOrd="0" presId="urn:microsoft.com/office/officeart/2005/8/layout/hList7#1"/>
    <dgm:cxn modelId="{0E042477-535B-44D1-BBF7-C0DB1B9828D1}" type="presParOf" srcId="{BFC6F819-19F7-4CDA-B6ED-6A9CD7231CDD}" destId="{9EC8C903-40E8-469E-899C-6664F4B4662E}" srcOrd="0" destOrd="0" presId="urn:microsoft.com/office/officeart/2005/8/layout/hList7#1"/>
    <dgm:cxn modelId="{D50186F2-B2A2-4076-8DEE-E0CCBCEACABE}" type="presParOf" srcId="{BFC6F819-19F7-4CDA-B6ED-6A9CD7231CDD}" destId="{72BEA71B-0D9F-460E-9A78-1E801869532D}" srcOrd="1" destOrd="0" presId="urn:microsoft.com/office/officeart/2005/8/layout/hList7#1"/>
    <dgm:cxn modelId="{90F4D80E-D06B-4BA3-8CE8-A26247AC18B6}" type="presParOf" srcId="{BFC6F819-19F7-4CDA-B6ED-6A9CD7231CDD}" destId="{BD461B89-D03B-422D-B27C-E32AC13B3083}" srcOrd="2" destOrd="0" presId="urn:microsoft.com/office/officeart/2005/8/layout/hList7#1"/>
    <dgm:cxn modelId="{5B37C16D-437A-42CA-939C-D67BB3942224}" type="presParOf" srcId="{BFC6F819-19F7-4CDA-B6ED-6A9CD7231CDD}" destId="{8BCD9A15-FF0A-4114-8DCA-37A0A38BCFB8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CF86D-4623-42E1-AC09-05A4F07563F7}" type="datetimeFigureOut">
              <a:rPr lang="en-US" smtClean="0"/>
              <a:pPr/>
              <a:t>1/31/2017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2F0D2-0B09-4C6F-BC75-33070BFE74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53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5017A67-3858-43FA-A809-EC1C10C56786}" type="datetimeFigureOut">
              <a:rPr lang="he-IL" smtClean="0"/>
              <a:pPr/>
              <a:t>ד'/שבט/תשע"ז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3790791-1B39-45BA-9B1F-CA5F632675E4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792828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121A7-D766-46CB-8BED-0EC5D2C96832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טקסט אנכי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7EF-9CF9-4875-99B8-0671AF96FE45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30932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he-IL" dirty="0" smtClean="0"/>
              <a:t>פנגאה בע"מ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FA5E1B3E-7AC6-4B5F-BF31-85EAB2FCB19A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832" y="630932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he-IL" dirty="0" smtClean="0"/>
              <a:t>פנגאה בע"מ</a:t>
            </a:r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9307870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19712690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57928339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88837687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17256481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358784420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3315185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73427220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68344" y="6356350"/>
            <a:ext cx="1039792" cy="365125"/>
          </a:xfrm>
        </p:spPr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0248" y="6356350"/>
            <a:ext cx="583360" cy="365125"/>
          </a:xfrm>
        </p:spPr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1595683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67781583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0236253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31398869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4840662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01649134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81176458"/>
      </p:ext>
    </p:extLst>
  </p:cSld>
  <p:clrMapOvr>
    <a:masterClrMapping/>
  </p:clrMapOvr>
  <p:hf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74564959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he-IL" dirty="0" smtClean="0"/>
              <a:t>לחץ כדי לערוך סגנונות טקסט של תבנית בסיס</a:t>
            </a:r>
          </a:p>
          <a:p>
            <a:pPr lvl="1"/>
            <a:r>
              <a:rPr lang="he-IL" dirty="0" smtClean="0"/>
              <a:t>רמה שנייה</a:t>
            </a:r>
          </a:p>
          <a:p>
            <a:pPr lvl="2"/>
            <a:r>
              <a:rPr lang="he-IL" dirty="0" smtClean="0"/>
              <a:t>רמה שלישית</a:t>
            </a:r>
          </a:p>
          <a:p>
            <a:pPr lvl="3"/>
            <a:r>
              <a:rPr lang="he-IL" dirty="0" smtClean="0"/>
              <a:t>רמה רביעית</a:t>
            </a:r>
          </a:p>
          <a:p>
            <a:pPr lvl="4"/>
            <a:r>
              <a:rPr lang="he-IL" dirty="0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68344" y="6356350"/>
            <a:ext cx="1039792" cy="365125"/>
          </a:xfrm>
        </p:spPr>
        <p:txBody>
          <a:bodyPr/>
          <a:lstStyle/>
          <a:p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0248" y="6356350"/>
            <a:ext cx="583360" cy="365125"/>
          </a:xfrm>
        </p:spPr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9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03B3-3A27-432D-8B7B-E4935A559BD2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4829-6AEB-481C-A2A2-42EB68CBA264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45F8F-3A2E-4712-9679-7231D2A09835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37F13-D80D-474A-947F-FD7BC8BD87E7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he-IL" dirty="0" smtClean="0"/>
              <a:t>לחץ כדי לערוך סגנון כותרת של תבנית בסיס</a:t>
            </a:r>
            <a:endParaRPr lang="en-US" dirty="0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33A97-6E6B-4F7A-B0E0-6535D0576568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59832" y="630932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he-IL" dirty="0" smtClean="0"/>
              <a:t>איילת ספיר</a:t>
            </a: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B24B-6B69-4B01-A9CB-2017EEA9A1EE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59832" y="630932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he-IL" dirty="0" smtClean="0"/>
              <a:t>איילת ספיר</a:t>
            </a:r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he-IL" dirty="0" smtClean="0"/>
              <a:t>לחץ על הסמל כדי להוסיף תמונה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BF275-2C40-4A98-B105-90E981D476AC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59832" y="630932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he-IL" dirty="0" smtClean="0"/>
              <a:t>איילת ספיר</a:t>
            </a:r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24328" y="6356350"/>
            <a:ext cx="1183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5833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dirty="0" smtClean="0"/>
              <a:t>לחץ כדי לערוך סגנון כותרת של תבנית בסיס</a:t>
            </a:r>
            <a:endParaRPr lang="en-US" dirty="0"/>
          </a:p>
        </p:txBody>
      </p:sp>
      <p:pic>
        <p:nvPicPr>
          <p:cNvPr id="9" name="Picture 3" descr="D:\PANGEA\Graphics Pangea\Logo hebrew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851920" y="6165304"/>
            <a:ext cx="1152128" cy="58420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r" defTabSz="914400" rtl="1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914400" rtl="1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096FD-490B-4A11-BC35-70582CF278FF}" type="datetime8">
              <a:rPr lang="he-IL" smtClean="0"/>
              <a:pPr/>
              <a:t>31 ינואר 17</a:t>
            </a:fld>
            <a:endParaRPr lang="he-I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44734E-4922-4173-99F3-F0CAA3D816BE}" type="slidenum">
              <a:rPr lang="he-IL" smtClean="0"/>
              <a:pPr/>
              <a:t>‹#›</a:t>
            </a:fld>
            <a:endParaRPr lang="he-IL" dirty="0"/>
          </a:p>
        </p:txBody>
      </p:sp>
      <p:pic>
        <p:nvPicPr>
          <p:cNvPr id="18" name="Picture 3" descr="D:\PANGEA\Graphics Pangea\Logo hebrew.png"/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3851920" y="6165304"/>
            <a:ext cx="1152128" cy="5842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  <p:sldLayoutId id="2147483832" r:id="rId13"/>
    <p:sldLayoutId id="2147483833" r:id="rId14"/>
    <p:sldLayoutId id="2147483834" r:id="rId15"/>
    <p:sldLayoutId id="2147483835" r:id="rId16"/>
    <p:sldLayoutId id="2147483836" r:id="rId17"/>
  </p:sldLayoutIdLst>
  <p:hf hdr="0" dt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inea/en/news-events/events/2016-information-day-horizon-2020-smart-cities-and-communities" TargetMode="External"/><Relationship Id="rId2" Type="http://schemas.openxmlformats.org/officeDocument/2006/relationships/hyperlink" Target="https://eu-smartcities.eu/" TargetMode="External"/><Relationship Id="rId1" Type="http://schemas.openxmlformats.org/officeDocument/2006/relationships/slideLayout" Target="../slideLayouts/slideLayout28.xml"/><Relationship Id="rId5" Type="http://schemas.openxmlformats.org/officeDocument/2006/relationships/hyperlink" Target="https://ec.europa.eu/research/participants/portal/desktop/en/opportunities/h2020/topics/scc-1-2016-2017.html" TargetMode="External"/><Relationship Id="rId4" Type="http://schemas.openxmlformats.org/officeDocument/2006/relationships/hyperlink" Target="http://ec.europa.eu/research/participants/portal/desktop/en/funding/reference_docs.html#h2020-work-programmes-2016-17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info@pangeard.com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8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8282880" cy="1470025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dirty="0" smtClean="0"/>
              <a:t>Horizon 2020 – Smart Cities</a:t>
            </a:r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31640" y="3933056"/>
            <a:ext cx="6584776" cy="165199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he-IL" sz="36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איילת ספיר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MBA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he-IL" sz="360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ts val="1200"/>
              </a:spcBef>
            </a:pPr>
            <a:r>
              <a:rPr lang="he-IL" sz="360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ד"ר צבי כהנא</a:t>
            </a:r>
          </a:p>
        </p:txBody>
      </p:sp>
      <p:pic>
        <p:nvPicPr>
          <p:cNvPr id="4" name="תמונה 3" descr="Logo hebr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5065" y="4005064"/>
            <a:ext cx="3192850" cy="15799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248" y="3153643"/>
            <a:ext cx="3710169" cy="2652136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1499617"/>
            <a:ext cx="7859216" cy="3441552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GB" sz="3200" dirty="0" smtClean="0"/>
              <a:t>Smart and Sustainable Cities</a:t>
            </a:r>
            <a:endParaRPr lang="he-IL" sz="3200" dirty="0"/>
          </a:p>
          <a:p>
            <a:pPr algn="l" rtl="0"/>
            <a:r>
              <a:rPr lang="en-US" sz="3200" dirty="0" smtClean="0"/>
              <a:t>Lighthouse cities</a:t>
            </a:r>
          </a:p>
          <a:p>
            <a:pPr algn="r"/>
            <a:r>
              <a:rPr lang="he-IL" sz="3200" dirty="0" smtClean="0"/>
              <a:t>תוכנית עסקית</a:t>
            </a:r>
            <a:endParaRPr lang="en-US" sz="3200" dirty="0" smtClean="0"/>
          </a:p>
          <a:p>
            <a:pPr algn="r"/>
            <a:r>
              <a:rPr lang="he-IL" sz="3200" dirty="0" smtClean="0"/>
              <a:t>פתרון שלם</a:t>
            </a:r>
            <a:endParaRPr lang="en-US" sz="3200" dirty="0" smtClean="0"/>
          </a:p>
          <a:p>
            <a:pPr algn="r"/>
            <a:r>
              <a:rPr lang="he-IL" sz="3200" dirty="0" smtClean="0"/>
              <a:t>תוכנית רפליקציה</a:t>
            </a:r>
            <a:endParaRPr lang="en-US" sz="3200" dirty="0" smtClean="0"/>
          </a:p>
          <a:p>
            <a:pPr algn="r"/>
            <a:r>
              <a:rPr lang="he-IL" sz="3200" dirty="0" smtClean="0"/>
              <a:t>ערים שכבר יש להן תוכנית ביצועית</a:t>
            </a:r>
            <a:endParaRPr lang="en-US" sz="32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10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המשך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2260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l" rtl="0"/>
            <a:r>
              <a:rPr lang="en-US" sz="2400" dirty="0" smtClean="0"/>
              <a:t>SCC-01-2014</a:t>
            </a:r>
            <a:r>
              <a:rPr lang="en-US" sz="2400" dirty="0"/>
              <a:t>: Smart Cities and Communities solutions integrating energy, transport, ICT sectors through lighthouse (large scale demonstration - first of the kind) </a:t>
            </a:r>
            <a:r>
              <a:rPr lang="en-US" sz="2400" dirty="0" smtClean="0"/>
              <a:t>project</a:t>
            </a:r>
          </a:p>
          <a:p>
            <a:pPr algn="l" rtl="0"/>
            <a:r>
              <a:rPr lang="en-US" sz="2400" dirty="0"/>
              <a:t>SCC-03-2015: Development of system standards for smart cities and communities solutions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11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הנושאים של </a:t>
            </a:r>
            <a:r>
              <a:rPr lang="en-US" dirty="0"/>
              <a:t>smart </a:t>
            </a:r>
            <a:r>
              <a:rPr lang="en-US" dirty="0" smtClean="0"/>
              <a:t>cities</a:t>
            </a:r>
            <a:r>
              <a:rPr lang="he-IL" dirty="0" smtClean="0"/>
              <a:t> (סגורים</a:t>
            </a:r>
            <a:r>
              <a:rPr lang="en-US" dirty="0" smtClean="0"/>
              <a:t>(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33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l" rtl="0"/>
            <a:r>
              <a:rPr lang="en-US" sz="2400" dirty="0"/>
              <a:t>SCC-01-2016-2017: Smart Cities and Communities lighthouse projects</a:t>
            </a:r>
            <a:r>
              <a:rPr lang="he-IL" sz="2400" dirty="0"/>
              <a:t> </a:t>
            </a:r>
            <a:r>
              <a:rPr lang="en-US" sz="2400" dirty="0" smtClean="0"/>
              <a:t>(February </a:t>
            </a:r>
            <a:r>
              <a:rPr lang="en-US" sz="2400" dirty="0"/>
              <a:t>2017)</a:t>
            </a:r>
          </a:p>
          <a:p>
            <a:pPr algn="l" rtl="0"/>
            <a:r>
              <a:rPr lang="en-US" sz="2400" dirty="0" smtClean="0"/>
              <a:t>SCC-02-2016-2017</a:t>
            </a:r>
            <a:r>
              <a:rPr lang="en-US" sz="2400" dirty="0"/>
              <a:t>: Demonstrating innovative nature-based solutions in </a:t>
            </a:r>
            <a:r>
              <a:rPr lang="en-US" sz="2400" dirty="0" smtClean="0"/>
              <a:t>cities (March 2017)</a:t>
            </a:r>
            <a:endParaRPr lang="he-IL" sz="2400" dirty="0" smtClean="0"/>
          </a:p>
          <a:p>
            <a:pPr algn="l" rtl="0"/>
            <a:r>
              <a:rPr lang="en-US" sz="2400" dirty="0" smtClean="0"/>
              <a:t>More to come soon…. 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12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דוגמאות לקולות קוראים (כמה פתוחים</a:t>
            </a:r>
            <a:r>
              <a:rPr lang="en-US" dirty="0" smtClean="0"/>
              <a:t>(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54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GB" dirty="0">
                <a:hlinkClick r:id="rId2"/>
              </a:rPr>
              <a:t>https://eu-smartcities.eu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pPr algn="l" rtl="0"/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ec.europa.eu/inea/en/news-events/events/2016-information-day-horizon-2020-smart-cities-and-communities</a:t>
            </a:r>
            <a:r>
              <a:rPr lang="en-GB" dirty="0" smtClean="0"/>
              <a:t> </a:t>
            </a:r>
          </a:p>
          <a:p>
            <a:pPr algn="l" rtl="0"/>
            <a:r>
              <a:rPr lang="en-GB" dirty="0">
                <a:hlinkClick r:id="rId4"/>
              </a:rPr>
              <a:t>http://</a:t>
            </a:r>
            <a:r>
              <a:rPr lang="en-GB" dirty="0" smtClean="0">
                <a:hlinkClick r:id="rId4"/>
              </a:rPr>
              <a:t>ec.europa.eu/research/participants/portal/desktop/en/funding/reference_docs.html#h2020-work-programmes-2016-17</a:t>
            </a:r>
            <a:r>
              <a:rPr lang="en-GB" dirty="0" smtClean="0"/>
              <a:t> </a:t>
            </a:r>
          </a:p>
          <a:p>
            <a:pPr algn="l" rtl="0"/>
            <a:r>
              <a:rPr lang="en-GB" dirty="0">
                <a:hlinkClick r:id="rId5"/>
              </a:rPr>
              <a:t>https://</a:t>
            </a:r>
            <a:r>
              <a:rPr lang="en-GB" dirty="0" smtClean="0">
                <a:hlinkClick r:id="rId5"/>
              </a:rPr>
              <a:t>ec.europa.eu/research/participants/portal/desktop/en/opportunities/h2020/topics/scc-1-2016-2017.html</a:t>
            </a:r>
            <a:r>
              <a:rPr lang="en-GB" dirty="0" smtClean="0"/>
              <a:t> </a:t>
            </a:r>
          </a:p>
          <a:p>
            <a:pPr algn="l" rtl="0"/>
            <a:endParaRPr lang="he-IL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13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Links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188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130595" y="1628800"/>
            <a:ext cx="5826719" cy="1053884"/>
          </a:xfrm>
        </p:spPr>
        <p:txBody>
          <a:bodyPr>
            <a:normAutofit/>
          </a:bodyPr>
          <a:lstStyle/>
          <a:p>
            <a:r>
              <a:rPr lang="he-IL" dirty="0" smtClean="0"/>
              <a:t>יצירת קשר</a:t>
            </a:r>
            <a:endParaRPr lang="en-US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130595" y="3322112"/>
            <a:ext cx="2505301" cy="1656184"/>
          </a:xfrm>
        </p:spPr>
        <p:txBody>
          <a:bodyPr>
            <a:noAutofit/>
          </a:bodyPr>
          <a:lstStyle/>
          <a:p>
            <a:pPr algn="l" rtl="0"/>
            <a:r>
              <a:rPr lang="en-US" sz="2000" dirty="0" smtClean="0">
                <a:hlinkClick r:id="rId2"/>
              </a:rPr>
              <a:t>www.pangeard.com </a:t>
            </a:r>
            <a:endParaRPr lang="he-IL" sz="2000" dirty="0" smtClean="0">
              <a:hlinkClick r:id="rId2"/>
            </a:endParaRPr>
          </a:p>
          <a:p>
            <a:pPr algn="l" rtl="0"/>
            <a:r>
              <a:rPr lang="he-IL" sz="2000" dirty="0" smtClean="0"/>
              <a:t>053-4606061</a:t>
            </a:r>
            <a:endParaRPr lang="en-US" sz="2000" dirty="0"/>
          </a:p>
        </p:txBody>
      </p:sp>
      <p:sp>
        <p:nvSpPr>
          <p:cNvPr id="4" name="כותרת משנה 2"/>
          <p:cNvSpPr txBox="1">
            <a:spLocks/>
          </p:cNvSpPr>
          <p:nvPr/>
        </p:nvSpPr>
        <p:spPr>
          <a:xfrm>
            <a:off x="4355976" y="3322112"/>
            <a:ext cx="2505301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sz="2000" dirty="0" smtClean="0">
                <a:hlinkClick r:id="rId2"/>
              </a:rPr>
              <a:t>info@pangeard.com</a:t>
            </a:r>
            <a:endParaRPr lang="en-US" sz="2000" dirty="0" smtClean="0"/>
          </a:p>
          <a:p>
            <a:pPr algn="l" rtl="0"/>
            <a:r>
              <a:rPr lang="he-IL" sz="2000" dirty="0" smtClean="0"/>
              <a:t>02-5812953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2800" dirty="0" smtClean="0"/>
              <a:t>מדע מצוין</a:t>
            </a:r>
          </a:p>
          <a:p>
            <a:pPr lvl="1"/>
            <a:r>
              <a:rPr lang="en-US" sz="2400" dirty="0" smtClean="0"/>
              <a:t>ERC</a:t>
            </a:r>
            <a:endParaRPr lang="he-IL" sz="2400" dirty="0" smtClean="0"/>
          </a:p>
          <a:p>
            <a:pPr lvl="1"/>
            <a:r>
              <a:rPr lang="en-US" sz="2400" dirty="0" smtClean="0"/>
              <a:t>Marie Curie</a:t>
            </a:r>
          </a:p>
          <a:p>
            <a:pPr lvl="1"/>
            <a:r>
              <a:rPr lang="en-US" sz="2400" dirty="0" smtClean="0"/>
              <a:t>FET</a:t>
            </a:r>
          </a:p>
          <a:p>
            <a:r>
              <a:rPr lang="he-IL" sz="2800" dirty="0" smtClean="0"/>
              <a:t>מנהיגות בתעשייה</a:t>
            </a:r>
          </a:p>
          <a:p>
            <a:r>
              <a:rPr lang="he-IL" sz="2800" dirty="0" smtClean="0"/>
              <a:t>פתרון לאתגרים חברתיים</a:t>
            </a:r>
          </a:p>
          <a:p>
            <a:pPr marL="457200" lvl="1" indent="0">
              <a:buNone/>
            </a:pPr>
            <a:endParaRPr lang="he-IL" sz="2400" dirty="0" smtClean="0"/>
          </a:p>
          <a:p>
            <a:endParaRPr lang="en-US" sz="2800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2</a:t>
            </a:fld>
            <a:endParaRPr lang="he-IL" dirty="0"/>
          </a:p>
        </p:txBody>
      </p:sp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dirty="0" smtClean="0"/>
              <a:t>2020</a:t>
            </a:r>
            <a:r>
              <a:rPr lang="en-US" dirty="0" smtClean="0"/>
              <a:t>Horizon </a:t>
            </a:r>
            <a:r>
              <a:rPr lang="he-IL" dirty="0" smtClean="0"/>
              <a:t> </a:t>
            </a:r>
            <a:r>
              <a:rPr lang="en-US" dirty="0" smtClean="0"/>
              <a:t>-</a:t>
            </a:r>
            <a:r>
              <a:rPr lang="he-IL" dirty="0" smtClean="0"/>
              <a:t> מסלולים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sz="3200" dirty="0" smtClean="0"/>
              <a:t>אתגרים  חברתיים</a:t>
            </a:r>
          </a:p>
          <a:p>
            <a:pPr lvl="1"/>
            <a:r>
              <a:rPr lang="en-US" sz="2800" dirty="0" smtClean="0"/>
              <a:t>ICT</a:t>
            </a:r>
            <a:endParaRPr lang="he-IL" sz="2800" dirty="0" smtClean="0"/>
          </a:p>
          <a:p>
            <a:pPr lvl="1"/>
            <a:r>
              <a:rPr lang="he-IL" sz="2800" dirty="0" smtClean="0"/>
              <a:t>רפואה, שינויים דמוגרפיים, וחיי איכות</a:t>
            </a:r>
          </a:p>
          <a:p>
            <a:pPr lvl="1"/>
            <a:r>
              <a:rPr lang="he-IL" sz="2800" dirty="0" smtClean="0"/>
              <a:t>בטיחות מזון, חקלאות, קיימות ומשאבי האוקינוסים.</a:t>
            </a:r>
          </a:p>
          <a:p>
            <a:pPr lvl="1"/>
            <a:r>
              <a:rPr lang="he-IL" sz="2800" dirty="0" smtClean="0"/>
              <a:t>אנרגיה </a:t>
            </a:r>
          </a:p>
          <a:p>
            <a:pPr lvl="1"/>
            <a:r>
              <a:rPr lang="he-IL" sz="2800" dirty="0" smtClean="0"/>
              <a:t>תחבורה</a:t>
            </a:r>
          </a:p>
          <a:p>
            <a:pPr lvl="1"/>
            <a:r>
              <a:rPr lang="he-IL" sz="2800" dirty="0" smtClean="0"/>
              <a:t>אקלים, סביבה, משאבי טבע</a:t>
            </a:r>
          </a:p>
          <a:p>
            <a:pPr lvl="1"/>
            <a:r>
              <a:rPr lang="he-IL" sz="2800" dirty="0" smtClean="0"/>
              <a:t>אירופה בעולם משתנה </a:t>
            </a:r>
          </a:p>
          <a:p>
            <a:pPr lvl="1"/>
            <a:r>
              <a:rPr lang="he-IL" sz="2800" dirty="0" smtClean="0"/>
              <a:t>ביטחון והגנה על חופש האזרחים</a:t>
            </a:r>
            <a:endParaRPr lang="en-US" sz="2800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3</a:t>
            </a:fld>
            <a:endParaRPr lang="he-IL" dirty="0"/>
          </a:p>
        </p:txBody>
      </p:sp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2020</a:t>
            </a:r>
            <a:r>
              <a:rPr lang="en-US" dirty="0" smtClean="0"/>
              <a:t>Horizon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200" dirty="0" smtClean="0"/>
              <a:t>תוכניות שיתופיות</a:t>
            </a:r>
          </a:p>
          <a:p>
            <a:pPr lvl="1"/>
            <a:r>
              <a:rPr lang="he-IL" sz="2800" dirty="0" smtClean="0"/>
              <a:t>3 שותפים משלוש מדינות</a:t>
            </a:r>
          </a:p>
          <a:p>
            <a:pPr lvl="1"/>
            <a:r>
              <a:rPr lang="he-IL" sz="2800" dirty="0" smtClean="0"/>
              <a:t>תמהיל של אקדמיה, תעשיה וחברות קטנות</a:t>
            </a:r>
          </a:p>
          <a:p>
            <a:r>
              <a:rPr lang="he-IL" sz="3200" dirty="0" smtClean="0"/>
              <a:t>חברות קטנות – תוכניות קרובות לשוק</a:t>
            </a:r>
          </a:p>
          <a:p>
            <a:pPr lvl="1"/>
            <a:r>
              <a:rPr lang="en-US" sz="2800" dirty="0" smtClean="0"/>
              <a:t>SME Instrument</a:t>
            </a:r>
            <a:endParaRPr lang="he-IL" sz="2800" dirty="0" smtClean="0"/>
          </a:p>
          <a:p>
            <a:pPr lvl="1"/>
            <a:r>
              <a:rPr lang="en-US" sz="2800" dirty="0" smtClean="0"/>
              <a:t>Fast Track to Innovation</a:t>
            </a:r>
            <a:endParaRPr lang="he-IL" sz="2800" dirty="0" smtClean="0"/>
          </a:p>
          <a:p>
            <a:pPr lvl="1"/>
            <a:endParaRPr lang="en-US" sz="2800" dirty="0"/>
          </a:p>
        </p:txBody>
      </p:sp>
      <p:sp>
        <p:nvSpPr>
          <p:cNvPr id="3" name="מציין מיקום של מספר שקופית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4</a:t>
            </a:fld>
            <a:endParaRPr lang="he-IL" dirty="0"/>
          </a:p>
        </p:txBody>
      </p:sp>
      <p:sp>
        <p:nvSpPr>
          <p:cNvPr id="4" name="כותרת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dirty="0" smtClean="0"/>
              <a:t>2020</a:t>
            </a:r>
            <a:r>
              <a:rPr lang="en-US" dirty="0" smtClean="0"/>
              <a:t>Horizon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9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5</a:t>
            </a:fld>
            <a:endParaRPr lang="he-IL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455203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>דרישות בסיסיות</a:t>
            </a:r>
            <a:r>
              <a:rPr lang="en-US" dirty="0" smtClean="0"/>
              <a:t> </a:t>
            </a:r>
            <a:r>
              <a:rPr lang="he-IL" dirty="0" smtClean="0"/>
              <a:t> לפרויקטים </a:t>
            </a:r>
            <a:r>
              <a:rPr lang="he-IL" dirty="0"/>
              <a:t>שיתופיים</a:t>
            </a:r>
            <a:br>
              <a:rPr lang="he-IL" dirty="0"/>
            </a:br>
            <a:r>
              <a:rPr lang="he-IL" dirty="0" smtClean="0"/>
              <a:t>רוב </a:t>
            </a:r>
            <a:r>
              <a:rPr lang="he-IL" dirty="0"/>
              <a:t>הנושאים של </a:t>
            </a:r>
            <a:r>
              <a:rPr lang="en-US" dirty="0" smtClean="0"/>
              <a:t>smart cities </a:t>
            </a:r>
            <a:r>
              <a:rPr lang="he-IL" dirty="0" smtClean="0"/>
              <a:t>  </a:t>
            </a:r>
            <a:r>
              <a:rPr lang="he-IL" dirty="0"/>
              <a:t>הם כאלה</a:t>
            </a:r>
            <a:br>
              <a:rPr lang="he-IL" dirty="0"/>
            </a:br>
            <a:endParaRPr lang="he-IL" dirty="0"/>
          </a:p>
        </p:txBody>
      </p:sp>
      <p:graphicFrame>
        <p:nvGraphicFramePr>
          <p:cNvPr id="5" name="דיאגרמה 4"/>
          <p:cNvGraphicFramePr/>
          <p:nvPr/>
        </p:nvGraphicFramePr>
        <p:xfrm>
          <a:off x="179512" y="1397000"/>
          <a:ext cx="8352928" cy="5200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דיאגרמה 11"/>
          <p:cNvGraphicFramePr/>
          <p:nvPr>
            <p:extLst>
              <p:ext uri="{D42A27DB-BD31-4B8C-83A1-F6EECF244321}">
                <p14:modId xmlns:p14="http://schemas.microsoft.com/office/powerpoint/2010/main" val="3619604678"/>
              </p:ext>
            </p:extLst>
          </p:nvPr>
        </p:nvGraphicFramePr>
        <p:xfrm>
          <a:off x="1547664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200" dirty="0" smtClean="0"/>
              <a:t>מצוינות</a:t>
            </a:r>
          </a:p>
          <a:p>
            <a:r>
              <a:rPr lang="he-IL" sz="3200" dirty="0" smtClean="0"/>
              <a:t>השפעה – אימפקט</a:t>
            </a:r>
          </a:p>
          <a:p>
            <a:r>
              <a:rPr lang="he-IL" sz="3200" dirty="0" smtClean="0"/>
              <a:t>איכות ויכולת יישום וביצוע</a:t>
            </a:r>
            <a:endParaRPr lang="he-IL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6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קריטריונים לבחירת הצעות</a:t>
            </a:r>
            <a:endParaRPr lang="he-IL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907" y="1931314"/>
            <a:ext cx="3466728" cy="218131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60247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200" dirty="0" smtClean="0"/>
              <a:t>78% מהאוכלוסייה חי בערים</a:t>
            </a:r>
          </a:p>
          <a:p>
            <a:r>
              <a:rPr lang="he-IL" sz="3200" dirty="0" smtClean="0"/>
              <a:t>85% מהתוצר מקורו בערים</a:t>
            </a:r>
          </a:p>
          <a:p>
            <a:r>
              <a:rPr lang="he-IL" sz="3200" dirty="0" smtClean="0"/>
              <a:t>הן מרכז לייצור מקומות עבודה, תביעת רגל אנרגטית חדשנות ועוד</a:t>
            </a:r>
            <a:endParaRPr lang="he-IL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7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ערים חכמות באירופה</a:t>
            </a:r>
            <a:endParaRPr lang="he-I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17" y="3840741"/>
            <a:ext cx="5190303" cy="2400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1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3200" dirty="0" smtClean="0"/>
              <a:t>קולות קוראים פזורים בין תוכניות העבודה השונות</a:t>
            </a:r>
          </a:p>
          <a:p>
            <a:r>
              <a:rPr lang="he-IL" sz="3200" dirty="0" smtClean="0"/>
              <a:t>תחת הנושא של אתגרים חברתיים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he-IL" sz="3200" dirty="0" smtClean="0"/>
              <a:t> </a:t>
            </a:r>
            <a:r>
              <a:rPr lang="en-US" sz="3200" dirty="0" smtClean="0"/>
              <a:t>societal challenges</a:t>
            </a:r>
            <a:endParaRPr lang="he-IL" sz="3200" dirty="0" smtClean="0"/>
          </a:p>
          <a:p>
            <a:r>
              <a:rPr lang="he-IL" sz="3200" dirty="0" smtClean="0"/>
              <a:t>מחפשים פתרונות מולטי דיסציפלינריים בשיתוף משתמשי הקצה</a:t>
            </a:r>
            <a:endParaRPr lang="he-IL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8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תוכניות עבודה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478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7584" y="1499617"/>
            <a:ext cx="7859216" cy="2217416"/>
          </a:xfrm>
        </p:spPr>
        <p:txBody>
          <a:bodyPr>
            <a:normAutofit lnSpcReduction="10000"/>
          </a:bodyPr>
          <a:lstStyle/>
          <a:p>
            <a:r>
              <a:rPr lang="he-IL" sz="3200" dirty="0" smtClean="0"/>
              <a:t>אנרגיה</a:t>
            </a:r>
          </a:p>
          <a:p>
            <a:r>
              <a:rPr lang="he-IL" sz="3200" dirty="0" smtClean="0"/>
              <a:t>תחבורה</a:t>
            </a:r>
          </a:p>
          <a:p>
            <a:r>
              <a:rPr lang="en-US" sz="3200" dirty="0" smtClean="0"/>
              <a:t>ICT – Information Communication Technologies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4734E-4922-4173-99F3-F0CAA3D816BE}" type="slidenum">
              <a:rPr lang="he-IL" smtClean="0"/>
              <a:pPr/>
              <a:t>9</a:t>
            </a:fld>
            <a:endParaRPr lang="he-IL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מיקוד עיקרי</a:t>
            </a:r>
            <a:endParaRPr lang="he-IL" dirty="0"/>
          </a:p>
        </p:txBody>
      </p:sp>
      <p:sp>
        <p:nvSpPr>
          <p:cNvPr id="5" name="Down Arrow 4"/>
          <p:cNvSpPr/>
          <p:nvPr/>
        </p:nvSpPr>
        <p:spPr>
          <a:xfrm>
            <a:off x="3841429" y="3104965"/>
            <a:ext cx="1625352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609599" y="4739976"/>
            <a:ext cx="8089012" cy="1065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457200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Demand Driven</a:t>
            </a:r>
            <a:endParaRPr lang="he-IL" sz="4000" b="1" dirty="0" smtClean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388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85185E-6 L -0.00122 0.0893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44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5" grpId="1" animBg="1"/>
      <p:bldP spid="6" grpId="0"/>
      <p:bldP spid="6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</Template>
  <TotalTime>6504</TotalTime>
  <Words>295</Words>
  <Application>Microsoft Office PowerPoint</Application>
  <PresentationFormat>On-screen Show (4:3)</PresentationFormat>
  <Paragraphs>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맑은 고딕</vt:lpstr>
      <vt:lpstr>Arial</vt:lpstr>
      <vt:lpstr>Calibri</vt:lpstr>
      <vt:lpstr>Gill Sans MT</vt:lpstr>
      <vt:lpstr>Gisha</vt:lpstr>
      <vt:lpstr>Tahoma</vt:lpstr>
      <vt:lpstr>Trebuchet MS</vt:lpstr>
      <vt:lpstr>Wingdings 2</vt:lpstr>
      <vt:lpstr>Wingdings 3</vt:lpstr>
      <vt:lpstr>Mountain</vt:lpstr>
      <vt:lpstr>Facet</vt:lpstr>
      <vt:lpstr>Horizon 2020 – Smart Cities</vt:lpstr>
      <vt:lpstr>2020Horizon  - מסלולים</vt:lpstr>
      <vt:lpstr>2020Horizon </vt:lpstr>
      <vt:lpstr>2020Horizon </vt:lpstr>
      <vt:lpstr>דרישות בסיסיות  לפרויקטים שיתופיים רוב הנושאים של smart cities   הם כאלה </vt:lpstr>
      <vt:lpstr>קריטריונים לבחירת הצעות</vt:lpstr>
      <vt:lpstr>ערים חכמות באירופה</vt:lpstr>
      <vt:lpstr>תוכניות עבודה</vt:lpstr>
      <vt:lpstr>מיקוד עיקרי</vt:lpstr>
      <vt:lpstr>המשך</vt:lpstr>
      <vt:lpstr>הנושאים של smart cities (סגורים(</vt:lpstr>
      <vt:lpstr>דוגמאות לקולות קוראים (כמה פתוחים(</vt:lpstr>
      <vt:lpstr>Links</vt:lpstr>
      <vt:lpstr>יצירת קשר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Ayelet</dc:creator>
  <cp:lastModifiedBy>User</cp:lastModifiedBy>
  <cp:revision>212</cp:revision>
  <dcterms:created xsi:type="dcterms:W3CDTF">2011-04-07T07:47:28Z</dcterms:created>
  <dcterms:modified xsi:type="dcterms:W3CDTF">2017-01-31T12:36:22Z</dcterms:modified>
</cp:coreProperties>
</file>